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256" r:id="rId3"/>
    <p:sldId id="2467" r:id="rId4"/>
    <p:sldId id="2476" r:id="rId5"/>
    <p:sldId id="2477" r:id="rId6"/>
    <p:sldId id="2478" r:id="rId7"/>
    <p:sldId id="2479" r:id="rId8"/>
    <p:sldId id="2481" r:id="rId9"/>
    <p:sldId id="2480" r:id="rId10"/>
    <p:sldId id="2484" r:id="rId11"/>
    <p:sldId id="2482" r:id="rId12"/>
    <p:sldId id="2485" r:id="rId13"/>
    <p:sldId id="2483" r:id="rId14"/>
    <p:sldId id="2486" r:id="rId15"/>
    <p:sldId id="2488" r:id="rId16"/>
    <p:sldId id="2489" r:id="rId17"/>
    <p:sldId id="2490" r:id="rId18"/>
    <p:sldId id="2491" r:id="rId19"/>
    <p:sldId id="2492" r:id="rId20"/>
    <p:sldId id="2493" r:id="rId21"/>
    <p:sldId id="2494" r:id="rId22"/>
    <p:sldId id="2495" r:id="rId23"/>
    <p:sldId id="2496" r:id="rId24"/>
    <p:sldId id="2497" r:id="rId25"/>
    <p:sldId id="2498" r:id="rId26"/>
    <p:sldId id="2499" r:id="rId27"/>
    <p:sldId id="2500" r:id="rId28"/>
    <p:sldId id="2501" r:id="rId29"/>
    <p:sldId id="2502" r:id="rId30"/>
    <p:sldId id="2503" r:id="rId31"/>
    <p:sldId id="2504" r:id="rId32"/>
    <p:sldId id="2505" r:id="rId33"/>
    <p:sldId id="2506" r:id="rId34"/>
    <p:sldId id="2507" r:id="rId35"/>
    <p:sldId id="2508" r:id="rId36"/>
    <p:sldId id="2509" r:id="rId37"/>
    <p:sldId id="2510" r:id="rId38"/>
    <p:sldId id="2518" r:id="rId39"/>
    <p:sldId id="2519" r:id="rId40"/>
    <p:sldId id="2512" r:id="rId41"/>
    <p:sldId id="2513" r:id="rId42"/>
    <p:sldId id="2514" r:id="rId43"/>
    <p:sldId id="2515" r:id="rId44"/>
    <p:sldId id="2516" r:id="rId45"/>
    <p:sldId id="2517" r:id="rId46"/>
    <p:sldId id="2520" r:id="rId47"/>
    <p:sldId id="2521" r:id="rId48"/>
    <p:sldId id="2511" r:id="rId49"/>
    <p:sldId id="74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768A3-CE1D-4B38-9DB7-258A2066019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D24F3-C88E-4C15-8193-4E111B80EC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41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1114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8D91-6191-D01F-5CE2-6AC59052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0D699-9F5E-7C23-8126-154FD132A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50C57-6BF3-4816-53D8-A6F89DE4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DB442-1F79-C334-2C45-B4C4C57E5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19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F450-95BE-0761-9D5B-2F5A83AF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3ABBF-553C-268C-01F4-AF7804A41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E87DF-B257-B843-08EF-DAAE530AD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4A7A-0EB1-6C7F-07A1-66B8DDF92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46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F3C4-C7DD-566A-FEA0-52618EBE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A2754-DF9F-2483-DA12-B5A5EDA7D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90C5E-3235-BF38-43C3-8D817CC9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0F20-E764-D2A4-CC8F-050118952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06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A894-1F59-A5F6-F32D-12E6A8D8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8608A-3F6C-7612-63E5-AA05BAC7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388F4-7E05-95A3-83C1-0700330B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2A27-6E90-CB95-BAEF-998AC3E2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6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B0197-9DCA-0753-683C-81DC67C4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34565-4EB7-956A-0686-34D0F8BB2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EA420-6569-A6E0-FEBF-A56C5681C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85F2-A999-22AA-14DD-3BE4C8329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61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0A12-C78F-7605-E07B-EAC4090C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FB47C-D306-9D43-51D3-F9DCDFD4B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B83C7-10E6-751E-48E7-8776D4862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BAAE7-D273-75B0-19A8-277D3B23E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40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B6836-3B03-308B-22CB-D1E5E570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890E4-1A34-9D37-1111-5C286692C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C4C4-7779-D317-377E-3F71C9B4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5B54-5A18-FDB8-E16B-2322CD210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01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E6D56-0BA4-DB4B-7AF3-97F7269B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CF45B-186F-2F6B-66C2-E61AA86E7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7B018-A59F-03D1-2F46-93453BAF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73A5C-2E97-162E-ECCF-D7194F1EC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97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9680-6E07-D26D-4AF5-ECDB28954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AD72E-9B4E-E2EC-9AE0-D9DCCF9A5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C1C30-6F8B-95C6-AC03-D790914BF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B0B1-E2E2-06F0-7E37-3146C0B00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594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14A7-5559-41CA-8615-A400A77D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AD0EA-D3B8-F134-60F0-59F1FF838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7359B-8A89-6ED1-B945-883EC323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68E52-ABCB-7AB5-DA90-386F6A430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89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F357-CFF7-57E7-DC9F-DA34D668A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EC405-B173-D2AA-3287-34270018F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C9064-1BBD-4590-E125-D924821D3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62B3-F83C-C8CB-9064-123E3E695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71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764C2-68D0-298F-8164-6430191A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A3C1-32B1-3131-9ACE-5BE7A5615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6C6A1-4F66-8F6D-5FEA-6D324CEF7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E48C-CE6E-3F20-BD76-694E2FF94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61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5DA8-CF42-873F-3A8B-C60FA0AD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38425-D67C-CB67-986D-46890C8D8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CEC84-B207-EAA1-E441-FEB5593F4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FAC88-2854-3D83-51B5-248977CA8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75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7B77-D910-F09B-7D67-D079EC6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EE621-F069-C04E-FC18-E873668D6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D8B29-1B55-E3C7-5292-4F4C15C79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88E8E-F60A-DC7B-3A91-277C6155D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99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EDF2-E76D-4CCA-9389-8B3FA7D9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B924E-FB41-7AAD-A06A-C8FBF1492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47870-3D18-FED5-DF47-9D161FC8E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6C6F5-48C1-9052-D71A-E6EEA85AA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12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B5375-D5AF-DBA1-0EA7-BF152028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F6F17-6324-C52D-4778-8A46FEE2B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00618-E595-57EC-1949-867526C52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B3F0-6EF0-D5FD-E7A8-3AD6CCACB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83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8DF8-BB2F-09A2-A168-4A12F719B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AB37A-446B-6247-7790-DE419F00B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16BB9-4363-F12D-89C5-F4125C3B1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989BD-AFB2-0F66-7507-D80B476BC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560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E4F8-9CF2-CDB7-2CDB-0FF03358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8C7BD-D68A-E6E4-9AEE-C96DBA84B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D119B-A1D3-39A7-DA18-BE708D8E8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84781-5136-BD42-2452-2B5F2C7A8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329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3568-2FD4-8D2E-376B-E26A0E552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2F887-6179-3A03-D6DA-9D99D55A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06F5B-4B5E-54F6-84DD-28BA97176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D6486-F489-9FA8-F344-B5446B72E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D24F3-C88E-4C15-8193-4E111B80EC59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90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A289-FF3D-6221-0919-52B01AA8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4B72A-F72E-6F44-5F03-1418A0B2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6A39C-6018-18E9-5F8D-4A1EC20E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20D52-2FFC-C9DF-2C1D-0D71439D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6BD1-0781-7498-CBE7-882C85B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F791-333B-3959-5EB7-74857A08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0ACA7-4517-BC5B-569C-29CDA754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2832-7FB6-BE62-8AC6-AC4630D9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29DE-BC8E-969C-246D-FAB1068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5BE22-884E-FBF3-A25E-96D41863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69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44B66-AC16-CCAB-AFE8-29D6415A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ACECC-B4A9-B0D4-C662-26E490713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0766-BA84-C9DB-9E6F-3B62FB47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1B9B-7BB2-B7BE-929B-53D8853D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B2A3-A938-DC24-C96A-DF2004F8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97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3CF8-4CC4-7F3B-2E2C-B754C2E0B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7C4A4-F523-ACA9-5C84-1EB3B80F5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6B62-F469-5355-6292-CF3055CB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D681-D058-06A0-CFA9-1ACBCF9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1BDF-B5C2-115A-032D-5C46CBD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18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2C67-E368-7D38-83A4-DC56A3CE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83C6-8621-2FAD-A749-9E13A6E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925-44BC-4207-88BC-094591F6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3BBE-E6DD-4BA0-5A98-015DA3DC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56D0-7775-3B39-DE7E-B43E5937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7671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6912-D2E1-9F64-1372-FD29BECA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3F36E-92D4-F7A9-5611-D4EBA0BE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A57A2-4AEF-2382-EDA9-9845CA39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7D0E-8F76-6E7D-576B-3044ADA8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2D88E-0EE8-C9D0-7C68-6610F7C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95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8EEF-DD28-69EB-29C5-D19A23E2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F8B3-1006-F7DE-14E9-62BEEF0BC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9AB7C-879B-50DC-E53A-4393B966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D7845-F396-BCEB-3205-F5CB38CB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FD3CE-E9A4-DBF3-1F0E-201F7D7F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8F1D0-0AD2-C539-20D2-851B13FB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72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49C5-0226-85F6-8D4F-D4EA9199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293AD-8E77-DFCC-2C3E-8937176F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B92EC-30B6-5005-98C8-910D96DBB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2EA1-CEE9-87F1-74CA-7EA588BF2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0A23-C285-3B5E-0EF8-4DF4263F0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63897-C5FE-C3C3-0CDA-10587181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D7EC9-F5EC-C2D4-DFE1-05F4CA0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EC484-2B60-830F-28B9-0BF2FCAE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6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5B2-54AC-E8D5-3367-D1C2415C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7327B-BCFB-7F1B-0D11-15CDAFA5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EA2D0-8DDC-C686-66FD-4DE83C54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0BFAB-E28F-508B-19B8-6522D8AC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962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69272-1C68-4E9F-DF2B-EFBD432E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DC98D-0E86-D36E-F380-6954CD1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426-B4F3-BBC6-83AE-7CC2B62F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66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50BF-D428-3081-57B1-8789F773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AD68-6E43-EC2D-C33D-9C8C408C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F6F4-D743-9E3B-ECD3-FC039ED7A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4F5F1-6B2A-22C2-ECEA-5177C220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F1728-E389-E41B-E406-1E97CFE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1710-9C83-7478-4B35-7F8EEFEF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0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6307-42D9-B52A-3FDF-879E60F0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6530-A555-4496-8091-721D1F88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BAD6-101F-B851-1C08-7D894720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E63D-2BAC-0771-6CDD-E58CA768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B1F2-308D-04CF-0533-43636B44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116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6ED2-C254-312D-15C0-846C33D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D8503-8FCB-7F53-63D6-495FC6DA0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4EB0-E8B0-EA92-3CF8-6A5D1F5C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7A35-CE5F-ECE8-2441-58A2C920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0283E-7CC6-0CCE-C2FC-702F78F9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7FBD-6EC1-3B80-4A79-3B5A0E2E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823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148A-761D-E27D-E888-B7E27FD8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74B11-2215-EBF3-BEA3-EF320EE38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7CD92-D758-240E-A2D2-4E195BC7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B3A7E-35BE-57C3-5A4F-F3FB5F4D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17621-F8C1-F075-FE92-FD0DDB61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698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FC27C-709B-17D0-FA2E-D84DCAB7F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340E5-47C9-4263-1E76-9BE55624B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96FD-B031-5E26-AF28-582721D5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D959-5F65-A253-A7EB-99402547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B7ADB-FEDC-6841-0342-4A29EDFC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86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1970-B490-B69E-FCBD-212BA091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DBB8-F6B9-F902-DDF8-399BEAD5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61F5-3BD9-1364-E269-EA50C8D5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C5DD-8DE3-E3A8-9502-3A87814D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EB9C-AF45-B217-1DA1-31C1499B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4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327E-C2D8-2826-AC41-CBF55C1F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1C5-C310-D6F8-E733-80DC724D8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B3D25-4FAE-3121-CD93-0C49A108A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EAB2-5E1A-8619-3057-C3A1AB5D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9F5A9-2584-E93E-6A0F-A4794EE1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7E2D3-3374-99CB-1920-B67380A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D3B-21CA-4495-94A5-BF0A0714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5D24-B245-8441-06C8-6FC24B1D7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E5481-DAD5-42E9-A05C-FE17FB03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BF7B5-BC72-38B3-02F0-7BB1BC9D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71FD1-022B-B62F-16CD-57BC6B42D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968B3-4251-2756-4B56-73ADD50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B1F6D-47C2-CAE3-A4E5-9BBEA271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90004-77A4-C994-6377-2D03957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84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29FA-C545-B505-6C82-069457BD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CBFB8-D61F-8DA0-01D0-D4ABB178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936ED-D26E-6CDD-AE85-E69826C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F5E15-D044-ACA4-4FF1-4403C9CB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80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0D06D-3A18-FF5D-39C8-EC1AC6D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41F04-363D-EF82-F43A-1F851133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072FA-339B-371C-0059-8970DEB1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5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85B4-BB2F-E262-E02E-C1DC1BF0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4E00-FACA-AA09-85E5-E01105E8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4EE9D-4DB5-87C6-C68D-3C076EA32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988F-CF28-82C0-CDE6-5940AF6A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275B-7D78-C2DE-31FE-0C2CC247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A9313-C86F-F87B-3741-AEE3F07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44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5856-F0AB-56B5-BD98-57810EED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A74BD-4349-19E0-431D-8899C9B13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8E4-FE4E-963A-A372-8FF2993F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1D85-A2C7-2BA8-45B6-F761AF79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67D4-1A0A-BA70-330D-3FF1004F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2802A-72F4-775F-7C84-9B2F5770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C3005-B647-9E32-CC60-5191277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C51E-6DC2-39F3-9212-D582E0A9B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9BBC-D295-7A76-2B27-6B12AD3F6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67406-7D6A-427B-AE15-EA86D49A46C9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85DA-FDEE-FA5B-E9B0-C02631270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860BB-9B5C-C732-6BD6-2C0DFC8EE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5C574-5640-4986-AA8B-BE8048252E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DAB3A-0A22-D024-CB1E-FB00658B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3B34-6582-BD11-4D42-366502C7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C151-0A35-D9DB-7435-13417BC8F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40DC-3820-4F90-B4E8-98BE2140A65D}" type="datetimeFigureOut">
              <a:rPr lang="en-AU" smtClean="0"/>
              <a:t>15/08/2025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A9709-41CF-642F-7858-53BE89DAE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F23B-D3DD-D490-A64F-7E733F66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4E00-A0CE-455C-B0DA-A2CE083CA5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54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/" TargetMode="External"/><Relationship Id="rId7" Type="http://schemas.openxmlformats.org/officeDocument/2006/relationships/hyperlink" Target="https://createl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ruml.io/" TargetMode="External"/><Relationship Id="rId5" Type="http://schemas.openxmlformats.org/officeDocument/2006/relationships/hyperlink" Target="https://www.visual-paradigm.com/download/community.jsp" TargetMode="External"/><Relationship Id="rId4" Type="http://schemas.openxmlformats.org/officeDocument/2006/relationships/hyperlink" Target="https://www.lucidchart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au/microsoft-365/visio/flowchart-softwar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rshid-keivania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FarshidKeivania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876F03-8BAA-72AB-E62A-1CEA6868C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992" y="1407171"/>
            <a:ext cx="8737863" cy="3105506"/>
          </a:xfrm>
        </p:spPr>
        <p:txBody>
          <a:bodyPr anchor="b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4800" dirty="0">
                <a:latin typeface="Calibir"/>
              </a:rPr>
              <a:t>Introduction to Software Engineering (ISE102)</a:t>
            </a:r>
            <a:br>
              <a:rPr lang="en-US" sz="4800" dirty="0">
                <a:latin typeface="Calibir"/>
              </a:rPr>
            </a:br>
            <a:r>
              <a:rPr lang="en-US" sz="4800" dirty="0">
                <a:latin typeface="Calibir"/>
              </a:rPr>
              <a:t>Tutorial Week 2</a:t>
            </a:r>
            <a:endParaRPr lang="en-AU" sz="4800" dirty="0">
              <a:latin typeface="Calibir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6073E74C-6F0F-4134-F922-9D911600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145" y="1199407"/>
            <a:ext cx="2673847" cy="35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956F-4875-18FB-0705-77F42FFC7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D0CF-58D3-98BF-14A6-096EA366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3053E8-4E93-2425-32CC-63359B1D4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Abstraction?</a:t>
            </a:r>
            <a:endParaRPr lang="en-US" sz="2800" dirty="0">
              <a:latin typeface="Calibir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means hiding the complicated parts of something.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You only show what’s needed, not how it works inside.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helps people use things easily without getting confused by the details</a:t>
            </a:r>
          </a:p>
        </p:txBody>
      </p:sp>
    </p:spTree>
    <p:extLst>
      <p:ext uri="{BB962C8B-B14F-4D97-AF65-F5344CB8AC3E}">
        <p14:creationId xmlns:p14="http://schemas.microsoft.com/office/powerpoint/2010/main" val="229814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3DEEE-1266-8394-2E0B-A1F83A9B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28FB-028F-72F2-8AC2-CA112433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6F133D3-57FA-6D9D-4150-5F143872D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413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Two Types of Abstraction: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Data abstraction</a:t>
            </a:r>
            <a:r>
              <a:rPr lang="en-US" altLang="en-US" sz="2800" dirty="0">
                <a:latin typeface="Calibir"/>
              </a:rPr>
              <a:t> → Hide the variable itself, just show the value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i="1" dirty="0">
                <a:latin typeface="Calibir"/>
              </a:rPr>
              <a:t>(e.g., you see your bank balance, not how it's stored in code)</a:t>
            </a:r>
            <a:endParaRPr lang="en-US" altLang="en-US" sz="2800" dirty="0">
              <a:latin typeface="Calibir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Function abstraction</a:t>
            </a:r>
            <a:r>
              <a:rPr lang="en-US" altLang="en-US" sz="2800" dirty="0">
                <a:latin typeface="Calibir"/>
              </a:rPr>
              <a:t> → Hide the code, just use the function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i="1" dirty="0">
                <a:latin typeface="Calibir"/>
              </a:rPr>
              <a:t>(e.g., use withdraw() without seeing how it works inside)</a:t>
            </a:r>
            <a:endParaRPr lang="en-US" altLang="en-US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53157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F263-594B-787F-8500-320D22B36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6ED4-5728-41FB-1D3A-6B9380A6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Abstraction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DE5EB5-56A3-0CF7-EC6D-8B8326D4E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3578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Real-World Example (Australia):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When you use an ATM, you don’t care how it connects to your bank.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You just enter your PIN, choose an amount, and get your cash.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That’s abstraction — using it without knowing the details.</a:t>
            </a:r>
          </a:p>
        </p:txBody>
      </p:sp>
    </p:spTree>
    <p:extLst>
      <p:ext uri="{BB962C8B-B14F-4D97-AF65-F5344CB8AC3E}">
        <p14:creationId xmlns:p14="http://schemas.microsoft.com/office/powerpoint/2010/main" val="290181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5B914-7014-3BD6-1AA2-B9BBD633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0B01-E78F-CA77-5751-8C915AB2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Using Abstraction in Java with Animal Example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DADA05F-2AE9-1FA2-8CEE-11444ABB4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135" y="818157"/>
            <a:ext cx="4286865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code shows how abstraction works in Java using an abstract class called Animal.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0996E-557C-C9E1-7310-4C219C1F924C}"/>
              </a:ext>
            </a:extLst>
          </p:cNvPr>
          <p:cNvSpPr txBox="1"/>
          <p:nvPr/>
        </p:nvSpPr>
        <p:spPr>
          <a:xfrm>
            <a:off x="0" y="786367"/>
            <a:ext cx="790513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"Bark!"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an object of Dog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 the method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C671E-38D7-B9C9-BC24-5EA6338254DA}"/>
              </a:ext>
            </a:extLst>
          </p:cNvPr>
          <p:cNvSpPr txBox="1"/>
          <p:nvPr/>
        </p:nvSpPr>
        <p:spPr>
          <a:xfrm>
            <a:off x="0" y="4202687"/>
            <a:ext cx="94193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The Dog class extends Animal and provides its own version of the </a:t>
            </a:r>
            <a:r>
              <a:rPr lang="en-US" altLang="en-US" sz="2800" dirty="0" err="1">
                <a:latin typeface="Calibir"/>
              </a:rPr>
              <a:t>makeSound</a:t>
            </a:r>
            <a:r>
              <a:rPr lang="en-US" altLang="en-US" sz="2800" dirty="0">
                <a:latin typeface="Calibir"/>
              </a:rPr>
              <a:t>() method.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The main() method creates a Dog object and calls its sound method to print "Bark!".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0CDEEA-EB04-10C1-8414-FD8AD210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05" t="58064" r="24153" b="13549"/>
          <a:stretch>
            <a:fillRect/>
          </a:stretch>
        </p:blipFill>
        <p:spPr>
          <a:xfrm>
            <a:off x="9419303" y="4866743"/>
            <a:ext cx="2772697" cy="1946787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6F7A99-5036-2BE5-6F23-5493C37C704D}"/>
              </a:ext>
            </a:extLst>
          </p:cNvPr>
          <p:cNvCxnSpPr>
            <a:endCxn id="10" idx="0"/>
          </p:cNvCxnSpPr>
          <p:nvPr/>
        </p:nvCxnSpPr>
        <p:spPr>
          <a:xfrm>
            <a:off x="7905135" y="3893574"/>
            <a:ext cx="2900517" cy="97316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3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818B-CEFB-AE7C-CD89-5CBCA9D9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D771-0363-A929-4D5B-5ED1DCF6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Using Abstraction in Java with Animal Example</a:t>
            </a:r>
            <a:endParaRPr lang="en-AU" sz="4000" b="1" dirty="0">
              <a:latin typeface="Calibi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CB699-E4CF-962F-DF1D-5DAF79266B96}"/>
              </a:ext>
            </a:extLst>
          </p:cNvPr>
          <p:cNvSpPr txBox="1"/>
          <p:nvPr/>
        </p:nvSpPr>
        <p:spPr>
          <a:xfrm>
            <a:off x="0" y="786367"/>
            <a:ext cx="790513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"Bark!"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an object of Dog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 the method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DC60A-6C56-DDF8-ECAA-4851220368AF}"/>
              </a:ext>
            </a:extLst>
          </p:cNvPr>
          <p:cNvSpPr txBox="1"/>
          <p:nvPr/>
        </p:nvSpPr>
        <p:spPr>
          <a:xfrm>
            <a:off x="0" y="4202687"/>
            <a:ext cx="94193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i="1" dirty="0">
                <a:latin typeface="Calibir"/>
              </a:rPr>
              <a:t>In short: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It hides the general idea (</a:t>
            </a:r>
            <a:r>
              <a:rPr lang="en-US" altLang="en-US" sz="2800" dirty="0" err="1">
                <a:latin typeface="Calibir"/>
              </a:rPr>
              <a:t>makeSound</a:t>
            </a:r>
            <a:r>
              <a:rPr lang="en-US" altLang="en-US" sz="2800" dirty="0">
                <a:latin typeface="Calibir"/>
              </a:rPr>
              <a:t>) in the Animal class and lets the Dog class decide how to make the sound — this is abstraction in 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270B01-F3C6-D71C-36DF-FFBE26E5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05" t="58064" r="24153" b="13549"/>
          <a:stretch>
            <a:fillRect/>
          </a:stretch>
        </p:blipFill>
        <p:spPr>
          <a:xfrm>
            <a:off x="9419303" y="4866743"/>
            <a:ext cx="2772697" cy="1946787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F25A60-B477-C33C-D38C-B9E5732CFCA2}"/>
              </a:ext>
            </a:extLst>
          </p:cNvPr>
          <p:cNvCxnSpPr>
            <a:endCxn id="10" idx="0"/>
          </p:cNvCxnSpPr>
          <p:nvPr/>
        </p:nvCxnSpPr>
        <p:spPr>
          <a:xfrm>
            <a:off x="7905135" y="3893574"/>
            <a:ext cx="2900517" cy="97316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1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91D1-929E-F829-74A5-6821F995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9D4B-D061-9EAF-7AC5-CE0D41BE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8F7B-415B-79A3-A9BA-2C28A4E2B8D2}"/>
              </a:ext>
            </a:extLst>
          </p:cNvPr>
          <p:cNvSpPr txBox="1"/>
          <p:nvPr/>
        </p:nvSpPr>
        <p:spPr>
          <a:xfrm>
            <a:off x="0" y="1150374"/>
            <a:ext cx="1197569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What is Encapsulation?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Put data and functions together in one class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Hide the details (like private variables)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Let other parts of the program access the data safely using public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Keeps things safe, simple, and easy to manage</a:t>
            </a:r>
          </a:p>
        </p:txBody>
      </p:sp>
    </p:spTree>
    <p:extLst>
      <p:ext uri="{BB962C8B-B14F-4D97-AF65-F5344CB8AC3E}">
        <p14:creationId xmlns:p14="http://schemas.microsoft.com/office/powerpoint/2010/main" val="541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B70C-A362-5241-7B7A-8A738868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A332-F5E6-0AEA-4FA9-70C7DE92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48B3F-6F8F-521C-DCA4-77EBE135039E}"/>
              </a:ext>
            </a:extLst>
          </p:cNvPr>
          <p:cNvSpPr txBox="1"/>
          <p:nvPr/>
        </p:nvSpPr>
        <p:spPr>
          <a:xfrm>
            <a:off x="0" y="1150374"/>
            <a:ext cx="1197569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 capsule pill hides the medicine inside. You can take it, but not open or change it.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You can see your Opal card balance — but you can't change the balance yourself.</a:t>
            </a:r>
          </a:p>
        </p:txBody>
      </p:sp>
    </p:spTree>
    <p:extLst>
      <p:ext uri="{BB962C8B-B14F-4D97-AF65-F5344CB8AC3E}">
        <p14:creationId xmlns:p14="http://schemas.microsoft.com/office/powerpoint/2010/main" val="211188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2C3C2-69F6-1866-B82F-7FE62D14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F378-050E-784A-0C2A-AA7E5F00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Encapsulation Example Account in Python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73F49-3B8A-356B-B40B-BE0E1927951A}"/>
              </a:ext>
            </a:extLst>
          </p:cNvPr>
          <p:cNvSpPr txBox="1"/>
          <p:nvPr/>
        </p:nvSpPr>
        <p:spPr>
          <a:xfrm>
            <a:off x="0" y="1209369"/>
            <a:ext cx="12192000" cy="24006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Account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Hidden (private)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__balance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Safe way to access balance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679DE7-AA13-E2D7-36BD-215E0969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0026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code shows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encapsulation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 by keeping the balance private and allowing access through a safe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get_balance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method. </a:t>
            </a:r>
          </a:p>
        </p:txBody>
      </p:sp>
    </p:spTree>
    <p:extLst>
      <p:ext uri="{BB962C8B-B14F-4D97-AF65-F5344CB8AC3E}">
        <p14:creationId xmlns:p14="http://schemas.microsoft.com/office/powerpoint/2010/main" val="7664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8A178-1172-2869-9A12-E9A43ED9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6FFD-7EBD-7EC5-3F6A-58D19DDD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36C47-49A8-DA2B-0CB0-7232C6D834CA}"/>
              </a:ext>
            </a:extLst>
          </p:cNvPr>
          <p:cNvSpPr txBox="1"/>
          <p:nvPr/>
        </p:nvSpPr>
        <p:spPr>
          <a:xfrm>
            <a:off x="0" y="1578078"/>
            <a:ext cx="1197569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What is Inheritance?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One class gets features (methods and variables) from another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you reuse code instead of writing it again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Makes programs easier to manage and extend</a:t>
            </a:r>
          </a:p>
        </p:txBody>
      </p:sp>
    </p:spTree>
    <p:extLst>
      <p:ext uri="{BB962C8B-B14F-4D97-AF65-F5344CB8AC3E}">
        <p14:creationId xmlns:p14="http://schemas.microsoft.com/office/powerpoint/2010/main" val="3577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B3DE-5C3F-A2AB-5AB1-391F6A7C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FE6C-1E8C-1229-E826-8C5E7C2B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</a:t>
            </a:r>
            <a:endParaRPr lang="en-AU" sz="4000" b="1" dirty="0">
              <a:latin typeface="Calib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4F8A9-6E0A-72C7-13CF-4E99653438D0}"/>
              </a:ext>
            </a:extLst>
          </p:cNvPr>
          <p:cNvSpPr txBox="1"/>
          <p:nvPr/>
        </p:nvSpPr>
        <p:spPr>
          <a:xfrm>
            <a:off x="0" y="1106129"/>
            <a:ext cx="1197569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 Cashier is a Person. A Manager is also a Person.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They all share things like name and age but have their own tasks too.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4A25-E485-3E5A-B640-5D74532672C3}"/>
              </a:ext>
            </a:extLst>
          </p:cNvPr>
          <p:cNvSpPr txBox="1"/>
          <p:nvPr/>
        </p:nvSpPr>
        <p:spPr>
          <a:xfrm>
            <a:off x="0" y="3504108"/>
            <a:ext cx="1197569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Rules: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 child class can use everything from its parent class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 can also change or add its own methods</a:t>
            </a:r>
          </a:p>
        </p:txBody>
      </p:sp>
    </p:spTree>
    <p:extLst>
      <p:ext uri="{BB962C8B-B14F-4D97-AF65-F5344CB8AC3E}">
        <p14:creationId xmlns:p14="http://schemas.microsoft.com/office/powerpoint/2010/main" val="87321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A366-6BE2-EF72-FFA9-3FC1C60C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7095-A95E-A4AA-C9AB-75AB5D7B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FC1A8C-D064-CC28-D14C-1486BE507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2123580"/>
            <a:ext cx="1200726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What is a Class?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A class is a blueprint for creating objects.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 defines attributes (data) and methods (</a:t>
            </a:r>
            <a:r>
              <a:rPr lang="en-US" altLang="en-US" sz="2800" dirty="0" err="1">
                <a:latin typeface="Calibir"/>
              </a:rPr>
              <a:t>behaviours</a:t>
            </a:r>
            <a:r>
              <a:rPr lang="en-US" altLang="en-US" sz="2800" dirty="0">
                <a:latin typeface="Calibir"/>
              </a:rPr>
              <a:t>).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 names are nouns (e.g., Student, Account, </a:t>
            </a:r>
            <a:r>
              <a:rPr lang="en-US" altLang="en-US" sz="2800" dirty="0" err="1">
                <a:latin typeface="Calibir"/>
              </a:rPr>
              <a:t>CreditCard</a:t>
            </a:r>
            <a:r>
              <a:rPr lang="en-US" altLang="en-US" sz="2800" dirty="0">
                <a:latin typeface="Calibi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009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F86B-3F63-33E6-3858-EC49F626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943A-68FE-E602-C331-533B79C7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1D6C7-E3B7-BFE1-BDB5-20819E4F0776}"/>
              </a:ext>
            </a:extLst>
          </p:cNvPr>
          <p:cNvSpPr txBox="1"/>
          <p:nvPr/>
        </p:nvSpPr>
        <p:spPr>
          <a:xfrm>
            <a:off x="-1" y="1032387"/>
            <a:ext cx="12191999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"Eating..."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"Jumping..."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9E9268-42F8-5CD0-CCF1-B6C49B94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1477248"/>
            <a:ext cx="3605562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Java code shows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inheritance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, where Kangaroo inherits the eat() method from the Animal class and adds its own jump() method. </a:t>
            </a:r>
          </a:p>
        </p:txBody>
      </p:sp>
    </p:spTree>
    <p:extLst>
      <p:ext uri="{BB962C8B-B14F-4D97-AF65-F5344CB8AC3E}">
        <p14:creationId xmlns:p14="http://schemas.microsoft.com/office/powerpoint/2010/main" val="264207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8FFB-C7AB-5CC0-99C9-613310CC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FD20-15D5-B7F4-50BF-BA8AF3A1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73313-E756-7053-0869-E81E475A8300}"/>
              </a:ext>
            </a:extLst>
          </p:cNvPr>
          <p:cNvSpPr txBox="1"/>
          <p:nvPr/>
        </p:nvSpPr>
        <p:spPr>
          <a:xfrm>
            <a:off x="-1" y="1032387"/>
            <a:ext cx="12191999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"Eating..."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"Jumping..."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4822F8-9D0F-FBE8-9476-CBD102C7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1800413"/>
            <a:ext cx="3605562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code defines the classes, but does not run anything because there’s no main() method.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41015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7BBA6-C599-7F94-20BC-FD7278D7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90910-A3E7-8C95-FD6D-E2A83479F0DA}"/>
              </a:ext>
            </a:extLst>
          </p:cNvPr>
          <p:cNvSpPr txBox="1"/>
          <p:nvPr/>
        </p:nvSpPr>
        <p:spPr>
          <a:xfrm>
            <a:off x="0" y="1682269"/>
            <a:ext cx="12192000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Kangaroo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351AA-7A8D-7045-3FE6-B408EBAE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Inheritance kangaroo example in Java</a:t>
            </a:r>
            <a:endParaRPr lang="en-AU" sz="4000" b="1" dirty="0">
              <a:latin typeface="Calibir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1E81B48-159A-6304-F7BA-C94DA527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438" y="2769910"/>
            <a:ext cx="3605562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To Produce Output, Add a main() Method: </a:t>
            </a:r>
          </a:p>
        </p:txBody>
      </p:sp>
    </p:spTree>
    <p:extLst>
      <p:ext uri="{BB962C8B-B14F-4D97-AF65-F5344CB8AC3E}">
        <p14:creationId xmlns:p14="http://schemas.microsoft.com/office/powerpoint/2010/main" val="382164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F332-3A42-E2E3-9F31-091EBE52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62E7-D755-4E8E-3895-7925166C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A45C4-4FFC-2260-AB90-4E95327574CF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56F8-D7B3-562D-F2B1-F93FEFA5DF64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AE26A-602E-D34A-9BCD-9EE822EC5DE9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80AD1-234F-494B-F379-9EBD12F459CC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597D1-8810-5F06-73FB-708BAA33830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95ECF64D-14EB-4E75-4CA8-33BBE4ED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471417"/>
            <a:ext cx="4361792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Animal is the parent (superclass)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Kangaroo is the child (subclass) and inherits the eat() method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Kangaroo also has its own method jump()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5B59F-2ABB-9F09-72A3-B78120605EB5}"/>
              </a:ext>
            </a:extLst>
          </p:cNvPr>
          <p:cNvSpPr txBox="1"/>
          <p:nvPr/>
        </p:nvSpPr>
        <p:spPr>
          <a:xfrm>
            <a:off x="7770540" y="735981"/>
            <a:ext cx="442145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In UML class diagrams, it is better to include the method name, its parameters, and its return type using this format:</a:t>
            </a:r>
            <a:endParaRPr lang="en-AU" sz="2800" dirty="0">
              <a:latin typeface="Calib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14B96-0122-849E-AA47-96CC936FA285}"/>
              </a:ext>
            </a:extLst>
          </p:cNvPr>
          <p:cNvSpPr txBox="1"/>
          <p:nvPr/>
        </p:nvSpPr>
        <p:spPr>
          <a:xfrm>
            <a:off x="7770541" y="4097403"/>
            <a:ext cx="4421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alibir"/>
              </a:rPr>
              <a:t>+ </a:t>
            </a:r>
            <a:r>
              <a:rPr lang="en-AU" dirty="0" err="1">
                <a:latin typeface="Calibir"/>
              </a:rPr>
              <a:t>methodName</a:t>
            </a:r>
            <a:r>
              <a:rPr lang="en-AU" dirty="0">
                <a:latin typeface="Calibir"/>
              </a:rPr>
              <a:t>(</a:t>
            </a:r>
            <a:r>
              <a:rPr lang="en-AU" dirty="0" err="1">
                <a:latin typeface="Calibir"/>
              </a:rPr>
              <a:t>parameterList</a:t>
            </a:r>
            <a:r>
              <a:rPr lang="en-AU" dirty="0">
                <a:latin typeface="Calibir"/>
              </a:rPr>
              <a:t>): </a:t>
            </a:r>
            <a:r>
              <a:rPr lang="en-AU" dirty="0" err="1">
                <a:latin typeface="Calibir"/>
              </a:rPr>
              <a:t>returnType</a:t>
            </a:r>
            <a:endParaRPr lang="en-AU" dirty="0">
              <a:latin typeface="Calibi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B899B-83A7-9006-C1D6-EBD0B3C306CD}"/>
              </a:ext>
            </a:extLst>
          </p:cNvPr>
          <p:cNvSpPr txBox="1"/>
          <p:nvPr/>
        </p:nvSpPr>
        <p:spPr>
          <a:xfrm>
            <a:off x="7770540" y="4513691"/>
            <a:ext cx="63338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So we write</a:t>
            </a:r>
          </a:p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+ jump(): void</a:t>
            </a:r>
          </a:p>
        </p:txBody>
      </p:sp>
    </p:spTree>
    <p:extLst>
      <p:ext uri="{BB962C8B-B14F-4D97-AF65-F5344CB8AC3E}">
        <p14:creationId xmlns:p14="http://schemas.microsoft.com/office/powerpoint/2010/main" val="278700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DC1E-BCA9-DEBD-B71F-24B2C9BE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B83E-A9A6-8ABF-4616-EB99941D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8B269-37FA-2BA1-22AC-62C000A06C33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DABAF-A449-1033-AF14-819FEA0371FD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4069D-20FF-DAB6-4D25-0B93F72F28B5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6E96B-8DA1-926D-2A99-92D5A2578EE1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4DFA3-6BCD-8D16-C43D-63D3BB607379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4D12401B-D271-09B0-9154-3D874980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4662"/>
            <a:ext cx="4361792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It means: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+ → The method is public (accessible from outside the class)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jump() → This is the method name with no parameters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void → The method does not return any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7C8A3-9741-29E1-EAD8-DB4BE2DF1396}"/>
              </a:ext>
            </a:extLst>
          </p:cNvPr>
          <p:cNvSpPr txBox="1"/>
          <p:nvPr/>
        </p:nvSpPr>
        <p:spPr>
          <a:xfrm>
            <a:off x="7770540" y="735981"/>
            <a:ext cx="442145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Same for eat():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 just prints "Eating...", it doesn’t return anything.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So we label it void (same as in Java code).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280F-25F3-624F-3C8C-62B12BCEAD59}"/>
              </a:ext>
            </a:extLst>
          </p:cNvPr>
          <p:cNvSpPr txBox="1"/>
          <p:nvPr/>
        </p:nvSpPr>
        <p:spPr>
          <a:xfrm>
            <a:off x="7770541" y="4097403"/>
            <a:ext cx="4421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alibir"/>
              </a:rPr>
              <a:t>+ </a:t>
            </a:r>
            <a:r>
              <a:rPr lang="en-AU" dirty="0" err="1">
                <a:latin typeface="Calibir"/>
              </a:rPr>
              <a:t>methodName</a:t>
            </a:r>
            <a:r>
              <a:rPr lang="en-AU" dirty="0">
                <a:latin typeface="Calibir"/>
              </a:rPr>
              <a:t>(</a:t>
            </a:r>
            <a:r>
              <a:rPr lang="en-AU" dirty="0" err="1">
                <a:latin typeface="Calibir"/>
              </a:rPr>
              <a:t>parameterList</a:t>
            </a:r>
            <a:r>
              <a:rPr lang="en-AU" dirty="0">
                <a:latin typeface="Calibir"/>
              </a:rPr>
              <a:t>): </a:t>
            </a:r>
            <a:r>
              <a:rPr lang="en-AU" dirty="0" err="1">
                <a:latin typeface="Calibir"/>
              </a:rPr>
              <a:t>returnType</a:t>
            </a:r>
            <a:endParaRPr lang="en-AU" dirty="0">
              <a:latin typeface="Calibi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27CC8-C67E-9F9D-4067-D5A6A4CBB64C}"/>
              </a:ext>
            </a:extLst>
          </p:cNvPr>
          <p:cNvSpPr txBox="1"/>
          <p:nvPr/>
        </p:nvSpPr>
        <p:spPr>
          <a:xfrm>
            <a:off x="7770540" y="4513691"/>
            <a:ext cx="63338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So we write</a:t>
            </a:r>
          </a:p>
          <a:p>
            <a:pPr>
              <a:lnSpc>
                <a:spcPct val="150000"/>
              </a:lnSpc>
            </a:pPr>
            <a:r>
              <a:rPr lang="en-AU" sz="2200" dirty="0">
                <a:latin typeface="Calibir"/>
              </a:rPr>
              <a:t>+ jump(): void</a:t>
            </a:r>
          </a:p>
        </p:txBody>
      </p:sp>
    </p:spTree>
    <p:extLst>
      <p:ext uri="{BB962C8B-B14F-4D97-AF65-F5344CB8AC3E}">
        <p14:creationId xmlns:p14="http://schemas.microsoft.com/office/powerpoint/2010/main" val="318190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D413-67ED-42AC-00CA-950F1C99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814F-16F5-5733-85C4-1717B12B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8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for the Java inheritance example with Animal and Kangaroo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6E7E3F-6C69-2F1E-5126-C8CE556BAB69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2E4384-858E-A99E-7A8C-F373A9499CDE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(): void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EC731-501C-3751-BBAA-D266E28E9E0B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AC9B2-B128-A633-F4CF-9319BFB1C007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(): void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93F966-CCCE-8B02-CC2C-42D9D8AFC95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533EF1E8-085E-85AB-E880-16BE04CE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0994"/>
            <a:ext cx="4361792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Summary: We use void in UML for the same reason we use it in Java — to show that the method does something but does not give anything back (like a number or string). </a:t>
            </a:r>
          </a:p>
        </p:txBody>
      </p:sp>
    </p:spTree>
    <p:extLst>
      <p:ext uri="{BB962C8B-B14F-4D97-AF65-F5344CB8AC3E}">
        <p14:creationId xmlns:p14="http://schemas.microsoft.com/office/powerpoint/2010/main" val="125271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9BA4-4B79-BE7C-5370-0996E0EF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A0A8-1DA6-7915-F3F8-EE738E2C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97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Key Differences in UML When Representing Python</a:t>
            </a:r>
            <a:endParaRPr lang="en-AU" sz="4000" b="1" dirty="0">
              <a:latin typeface="Calibi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02D423-4B5F-6FA2-2CCB-EF74AB344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69998"/>
              </p:ext>
            </p:extLst>
          </p:nvPr>
        </p:nvGraphicFramePr>
        <p:xfrm>
          <a:off x="838200" y="2917395"/>
          <a:ext cx="10515600" cy="381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423429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64905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31742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Java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Python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30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Access modifiers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+ (public), - (private), # (protected)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Python has no true enforcement — use _ (protected), __ (private by convention)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25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Return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Required (e.g., : void, : int)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Optional — Python is dynamically typed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130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Constructor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ClassName()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__init__()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08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Static vs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Calibir"/>
                        </a:rPr>
                        <a:t>Explicit in Java (static)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Calibir"/>
                        </a:rPr>
                        <a:t>Not shown in UML for Python unless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7153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7DFCE4-5E21-9CED-A85C-5DDAA425B85E}"/>
              </a:ext>
            </a:extLst>
          </p:cNvPr>
          <p:cNvSpPr txBox="1"/>
          <p:nvPr/>
        </p:nvSpPr>
        <p:spPr>
          <a:xfrm>
            <a:off x="0" y="903370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The structure of a UML class diagram is the same, whether we're using Java, Python, or another object-oriented language.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Key differences in UML when representing Python: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3913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38-B9D1-CA14-C362-14AE792F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2156-D5C3-0910-3356-897BEAF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UML Class Diagram (Python-style, simplified)</a:t>
            </a:r>
            <a:endParaRPr lang="en-AU" sz="4000" b="1" dirty="0">
              <a:latin typeface="Calibi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E28DAA-D4E8-0527-74E8-6735DCE67239}"/>
              </a:ext>
            </a:extLst>
          </p:cNvPr>
          <p:cNvSpPr/>
          <p:nvPr/>
        </p:nvSpPr>
        <p:spPr>
          <a:xfrm>
            <a:off x="4568283" y="735981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Animal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EC54-B035-075C-9BFC-D309C5E980D7}"/>
              </a:ext>
            </a:extLst>
          </p:cNvPr>
          <p:cNvSpPr/>
          <p:nvPr/>
        </p:nvSpPr>
        <p:spPr>
          <a:xfrm>
            <a:off x="4568283" y="2007220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eat 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2FAE-7988-D01B-AFD2-4014ADBD0E1A}"/>
              </a:ext>
            </a:extLst>
          </p:cNvPr>
          <p:cNvSpPr/>
          <p:nvPr/>
        </p:nvSpPr>
        <p:spPr>
          <a:xfrm>
            <a:off x="4568283" y="4282069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Kangaroo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01F10-15D5-0A88-5138-65AC1C661FAD}"/>
              </a:ext>
            </a:extLst>
          </p:cNvPr>
          <p:cNvSpPr/>
          <p:nvPr/>
        </p:nvSpPr>
        <p:spPr>
          <a:xfrm>
            <a:off x="4568283" y="5553308"/>
            <a:ext cx="305543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jump 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E3DADA-8669-B51E-B464-63CAAAE67C9A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3100039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09CA23FE-2718-F519-5E34-9FEC22A7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2971"/>
            <a:ext cx="4568279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UML diagrams work across all languages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You can keep using the same diagrams for Python, just ignore strict return types or access modifiers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Use __</a:t>
            </a:r>
            <a:r>
              <a:rPr lang="en-US" altLang="en-US" sz="2800" dirty="0" err="1">
                <a:latin typeface="Calibir"/>
              </a:rPr>
              <a:t>init</a:t>
            </a:r>
            <a:r>
              <a:rPr lang="en-US" altLang="en-US" sz="2800" dirty="0">
                <a:latin typeface="Calibir"/>
              </a:rPr>
              <a:t>__() to represent constructors in Python</a:t>
            </a:r>
          </a:p>
        </p:txBody>
      </p:sp>
    </p:spTree>
    <p:extLst>
      <p:ext uri="{BB962C8B-B14F-4D97-AF65-F5344CB8AC3E}">
        <p14:creationId xmlns:p14="http://schemas.microsoft.com/office/powerpoint/2010/main" val="1899582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1C899-5BD9-F3ED-44EF-A5DAABDC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A4DD-2007-39E2-5982-E5702AD1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</a:t>
            </a:r>
            <a:endParaRPr lang="en-AU" sz="4000" b="1" dirty="0">
              <a:latin typeface="Calibir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F9419AD-6949-27D0-6080-F834EC501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1850"/>
            <a:ext cx="12192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Polymorphism?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One function, many </a:t>
            </a:r>
            <a:r>
              <a:rPr lang="en-US" sz="2800" dirty="0" err="1">
                <a:latin typeface="Calibir"/>
              </a:rPr>
              <a:t>behaviours</a:t>
            </a:r>
            <a:endParaRPr lang="en-US" sz="2800" dirty="0">
              <a:latin typeface="Calibir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The same method name does different things depending on which object calls it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write flexible and reusable code</a:t>
            </a:r>
          </a:p>
        </p:txBody>
      </p:sp>
    </p:spTree>
    <p:extLst>
      <p:ext uri="{BB962C8B-B14F-4D97-AF65-F5344CB8AC3E}">
        <p14:creationId xmlns:p14="http://schemas.microsoft.com/office/powerpoint/2010/main" val="34626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38A5-BBAF-F519-7649-A8BE89C6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E145-147C-5883-CF82-68E8C83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</a:t>
            </a:r>
            <a:endParaRPr lang="en-AU" sz="4000" b="1" dirty="0">
              <a:latin typeface="Calibir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5C74B1E-3BF5-86F8-48AB-298CE544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0244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Real-Life Analogy: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You say “Open” — a fridge, a file, and a door will all open, but in different ways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547E6E-7CD9-41B2-264C-DA481B130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0100"/>
            <a:ext cx="84687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Australian 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The method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calculateInterest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gives different results for: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 MyGov savings account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A Centrelink credit benefit</a:t>
            </a:r>
          </a:p>
        </p:txBody>
      </p:sp>
    </p:spTree>
    <p:extLst>
      <p:ext uri="{BB962C8B-B14F-4D97-AF65-F5344CB8AC3E}">
        <p14:creationId xmlns:p14="http://schemas.microsoft.com/office/powerpoint/2010/main" val="188704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50DF8-6542-CE2A-99AB-153CAF13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9838-F076-17A7-5F0D-13233FB5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4CF4B1-6578-F16F-FEE3-0DA0A8AE0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2446746"/>
            <a:ext cx="1200726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an Object?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An object is a real-world instance of a class.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Objects exist at runtime and store their own data.</a:t>
            </a:r>
          </a:p>
        </p:txBody>
      </p:sp>
    </p:spTree>
    <p:extLst>
      <p:ext uri="{BB962C8B-B14F-4D97-AF65-F5344CB8AC3E}">
        <p14:creationId xmlns:p14="http://schemas.microsoft.com/office/powerpoint/2010/main" val="34679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F7A68-5429-4CF0-73AD-7E267B3E8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9AAC-EE04-7610-002B-24155B43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Polymorphism Bird Example in Python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0F3A2-04E2-D0EB-87E8-A2F0706A2071}"/>
              </a:ext>
            </a:extLst>
          </p:cNvPr>
          <p:cNvSpPr txBox="1"/>
          <p:nvPr/>
        </p:nvSpPr>
        <p:spPr>
          <a:xfrm>
            <a:off x="0" y="1137425"/>
            <a:ext cx="12192000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"Tweet!"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Emu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"Grunt!"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.make_sound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 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Tweet!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Emu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   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Grunt!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C3F0542-AD1F-2603-FDB4-C964493A9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038" y="1137425"/>
            <a:ext cx="4519962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Python code shows polymorphism, where different bird objects respond to the same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make_sound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() method in their own unique way.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FD24E-8C88-3BF3-195C-3E123DA2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78" t="16586" b="62276"/>
          <a:stretch>
            <a:fillRect/>
          </a:stretch>
        </p:blipFill>
        <p:spPr>
          <a:xfrm>
            <a:off x="6690732" y="5381633"/>
            <a:ext cx="5501268" cy="144965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0CE109B-9534-F170-22A9-2B2DAE748710}"/>
              </a:ext>
            </a:extLst>
          </p:cNvPr>
          <p:cNvCxnSpPr/>
          <p:nvPr/>
        </p:nvCxnSpPr>
        <p:spPr>
          <a:xfrm>
            <a:off x="5161935" y="4159045"/>
            <a:ext cx="1519084" cy="123886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77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7F554-E07E-18F4-DBBE-5BA72691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5693-0072-CB13-6854-1F971F96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7D9A83-9C2E-F3D6-BE79-7F4C0632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88034"/>
            <a:ext cx="12192000" cy="1964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OOD?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It’s how we plan software using objects, their data, and their 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Helps make code easier to build, test, and maintain</a:t>
            </a:r>
          </a:p>
        </p:txBody>
      </p:sp>
    </p:spTree>
    <p:extLst>
      <p:ext uri="{BB962C8B-B14F-4D97-AF65-F5344CB8AC3E}">
        <p14:creationId xmlns:p14="http://schemas.microsoft.com/office/powerpoint/2010/main" val="1193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4F67-7ABA-9FCB-4477-EAA852D8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EE43-D89A-E0D8-BD18-BC4329E9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AC59CE-424E-270A-8D14-96363B27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Key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Find the classes (from real use cases)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List their attributes (nouns) and methods (verbs)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Show how they relate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Draw a 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68141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B7980-D4EB-6B4F-2167-F2CF296E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A952-8CC5-7FF4-0BA8-8B2A0C01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92776A-B57A-6D6F-5AA4-2648F9E9F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Designing a MyGov login system: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Classes: User, Account, Authenticator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Methods: login(), </a:t>
            </a:r>
            <a:r>
              <a:rPr lang="en-US" altLang="en-US" sz="2800" dirty="0" err="1">
                <a:latin typeface="Calibir"/>
              </a:rPr>
              <a:t>validateOTP</a:t>
            </a:r>
            <a:r>
              <a:rPr lang="en-US" altLang="en-US" sz="2800" dirty="0">
                <a:latin typeface="Calibir"/>
              </a:rPr>
              <a:t>()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"A Customer uses the deposit() method, but it's defined in the Account class."</a:t>
            </a:r>
          </a:p>
        </p:txBody>
      </p:sp>
    </p:spTree>
    <p:extLst>
      <p:ext uri="{BB962C8B-B14F-4D97-AF65-F5344CB8AC3E}">
        <p14:creationId xmlns:p14="http://schemas.microsoft.com/office/powerpoint/2010/main" val="355232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8D276-EFB1-5777-9231-0CF759F2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43D6-6232-EAA1-851B-CEEC995A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3173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Calibir"/>
              </a:rPr>
              <a:t>Object-Oriented Design (OOD)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23CE75-CC74-2692-5160-CCF9312F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704"/>
            <a:ext cx="12192000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Australian Example: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Designing a MyGov login system: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Classes: User, Account, Authenticator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Methods: login(), </a:t>
            </a:r>
            <a:r>
              <a:rPr lang="en-US" altLang="en-US" sz="2800" dirty="0" err="1">
                <a:latin typeface="Calibir"/>
              </a:rPr>
              <a:t>validateOTP</a:t>
            </a:r>
            <a:r>
              <a:rPr lang="en-US" altLang="en-US" sz="2800" dirty="0">
                <a:latin typeface="Calibir"/>
              </a:rPr>
              <a:t>()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"A Customer uses the deposit() method, but it's defined in the Account class."</a:t>
            </a:r>
          </a:p>
        </p:txBody>
      </p:sp>
    </p:spTree>
    <p:extLst>
      <p:ext uri="{BB962C8B-B14F-4D97-AF65-F5344CB8AC3E}">
        <p14:creationId xmlns:p14="http://schemas.microsoft.com/office/powerpoint/2010/main" val="62253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8348-45C2-D397-240C-6B221B80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8361-6BDF-2E4E-FFED-2FA18051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9831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Understanding UML Class Diagrams (Account Example) – Java Style Notation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943C91-D10F-5574-CAE4-D369E701A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9832"/>
            <a:ext cx="5648631" cy="3903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UML?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UML = </a:t>
            </a:r>
            <a:r>
              <a:rPr lang="en-US" sz="2800" b="1" dirty="0">
                <a:latin typeface="Calibir"/>
              </a:rPr>
              <a:t>Unified Modeling Language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Used to </a:t>
            </a:r>
            <a:r>
              <a:rPr lang="en-US" sz="2800" b="1" dirty="0">
                <a:latin typeface="Calibir"/>
              </a:rPr>
              <a:t>draw diagrams</a:t>
            </a:r>
            <a:r>
              <a:rPr lang="en-US" sz="2800" dirty="0">
                <a:latin typeface="Calibir"/>
              </a:rPr>
              <a:t> that show how classes are built and how they relate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9EECE-5A63-3D6F-95BB-89D1DD36B5D1}"/>
              </a:ext>
            </a:extLst>
          </p:cNvPr>
          <p:cNvSpPr/>
          <p:nvPr/>
        </p:nvSpPr>
        <p:spPr>
          <a:xfrm>
            <a:off x="5614221" y="1064942"/>
            <a:ext cx="3411790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54675-FDD5-EF83-D6F2-473C5CB95317}"/>
              </a:ext>
            </a:extLst>
          </p:cNvPr>
          <p:cNvSpPr/>
          <p:nvPr/>
        </p:nvSpPr>
        <p:spPr>
          <a:xfrm>
            <a:off x="5614219" y="2336181"/>
            <a:ext cx="3411794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- balance: double</a:t>
            </a:r>
          </a:p>
          <a:p>
            <a:pPr algn="ctr"/>
            <a:r>
              <a:rPr lang="en-AU" sz="2800" dirty="0">
                <a:latin typeface="Calibir"/>
              </a:rPr>
              <a:t>- </a:t>
            </a:r>
            <a:r>
              <a:rPr lang="en-AU" sz="2800" dirty="0" err="1">
                <a:latin typeface="Calibir"/>
              </a:rPr>
              <a:t>ownerName</a:t>
            </a:r>
            <a:r>
              <a:rPr lang="en-AU" sz="2800" dirty="0">
                <a:latin typeface="Calibir"/>
              </a:rPr>
              <a:t>: String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D7D1C-61E2-F832-2F00-88FB7062C67D}"/>
              </a:ext>
            </a:extLst>
          </p:cNvPr>
          <p:cNvSpPr/>
          <p:nvPr/>
        </p:nvSpPr>
        <p:spPr>
          <a:xfrm>
            <a:off x="5614221" y="4611030"/>
            <a:ext cx="3411790" cy="1092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latin typeface="Calibir"/>
              </a:rPr>
              <a:t>+ deposit(): void</a:t>
            </a:r>
          </a:p>
          <a:p>
            <a:pPr algn="ctr"/>
            <a:r>
              <a:rPr lang="en-AU" sz="2800" dirty="0">
                <a:latin typeface="Calibir"/>
              </a:rPr>
              <a:t>+ withdraw(): void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423625-9455-E1D8-1434-B86F46428C9B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7320116" y="3429000"/>
            <a:ext cx="0" cy="1182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820D2F81-BA55-1478-BEDE-0A5919B52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113" y="3662187"/>
            <a:ext cx="2440476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- means private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+ means public</a:t>
            </a:r>
          </a:p>
        </p:txBody>
      </p:sp>
    </p:spTree>
    <p:extLst>
      <p:ext uri="{BB962C8B-B14F-4D97-AF65-F5344CB8AC3E}">
        <p14:creationId xmlns:p14="http://schemas.microsoft.com/office/powerpoint/2010/main" val="4041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6D6A-A1ED-FAF6-6866-DEE1B165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3BB3959-09F6-F14A-A1E2-45D77C10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5010"/>
            <a:ext cx="5648631" cy="3257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Tools You Can Use: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  <a:hlinkClick r:id="rId3"/>
              </a:rPr>
              <a:t>Draw.io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Visual Paradigm (free)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libir"/>
              </a:rPr>
              <a:t>Lucidchart</a:t>
            </a:r>
            <a:endParaRPr lang="en-US" sz="2800" dirty="0">
              <a:latin typeface="Calibi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Microsoft Visio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5F7545-9FFD-A630-DFDA-DEE942D1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Recommended Tools for Drawing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3BCF2-8668-D7EC-96DD-2CCBCA20828A}"/>
              </a:ext>
            </a:extLst>
          </p:cNvPr>
          <p:cNvSpPr txBox="1"/>
          <p:nvPr/>
        </p:nvSpPr>
        <p:spPr>
          <a:xfrm>
            <a:off x="0" y="4352073"/>
            <a:ext cx="1197569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These tools help you create class diagrams, use case diagrams, and more—free and beginner-friendly.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406018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3D01-4CB2-5356-182F-EE8A0B4E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8984DA-461F-F226-F552-6D9251540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3614"/>
              </p:ext>
            </p:extLst>
          </p:nvPr>
        </p:nvGraphicFramePr>
        <p:xfrm>
          <a:off x="351503" y="707520"/>
          <a:ext cx="11488993" cy="544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156155">
                  <a:extLst>
                    <a:ext uri="{9D8B030D-6E8A-4147-A177-3AD203B41FA5}">
                      <a16:colId xmlns:a16="http://schemas.microsoft.com/office/drawing/2014/main" val="1931691816"/>
                    </a:ext>
                  </a:extLst>
                </a:gridCol>
                <a:gridCol w="1982849">
                  <a:extLst>
                    <a:ext uri="{9D8B030D-6E8A-4147-A177-3AD203B41FA5}">
                      <a16:colId xmlns:a16="http://schemas.microsoft.com/office/drawing/2014/main" val="668206716"/>
                    </a:ext>
                  </a:extLst>
                </a:gridCol>
                <a:gridCol w="2058209">
                  <a:extLst>
                    <a:ext uri="{9D8B030D-6E8A-4147-A177-3AD203B41FA5}">
                      <a16:colId xmlns:a16="http://schemas.microsoft.com/office/drawing/2014/main" val="1326575257"/>
                    </a:ext>
                  </a:extLst>
                </a:gridCol>
                <a:gridCol w="1548580">
                  <a:extLst>
                    <a:ext uri="{9D8B030D-6E8A-4147-A177-3AD203B41FA5}">
                      <a16:colId xmlns:a16="http://schemas.microsoft.com/office/drawing/2014/main" val="29698953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6578611"/>
                    </a:ext>
                  </a:extLst>
                </a:gridCol>
              </a:tblGrid>
              <a:tr h="21488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Tool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Description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Platform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Best For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Link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3414072182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Draw.io (diagrams.net)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Intuitive, browser-based diagramming tool with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Web, Desktop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Class Diagrams, Use Case Diagrams, Flowcharts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3"/>
                        </a:rPr>
                        <a:t>https://draw.io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132463714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Lucidchart (Free Plan)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Easy-to-use interface with real-time collaboration and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Web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</a:rPr>
                        <a:t>UML diagrams, Use Case design, Group work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4"/>
                        </a:rPr>
                        <a:t>https://www.lucidchart.com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3736296214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Visual Paradigm (Community Edition)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Professional UML and system modeling tool with rich diagram support.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Desktop (Windows/macOS/Linux)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Class Diagrams, Sequence Diagrams, DFDs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5"/>
                        </a:rPr>
                        <a:t>https://www.visual-paradigm.com/download/community.jsp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4204469160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StarUML (Free Trial or License)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Designed for software engineering students and professionals.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Desktop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Full UML diagram suite (recommended in course)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6"/>
                        </a:rPr>
                        <a:t>https://staruml.io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2258441048"/>
                  </a:ext>
                </a:extLst>
              </a:tr>
              <a:tr h="69836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ir"/>
                        </a:rPr>
                        <a:t>Creately (Free Tier)</a:t>
                      </a:r>
                      <a:endParaRPr lang="en-US" sz="160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Collaborative visual workspace with multiple UML templates.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Web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ir"/>
                        </a:rPr>
                        <a:t>Use Cases, Class Diagrams, ERDs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ir"/>
                          <a:hlinkClick r:id="rId7"/>
                        </a:rPr>
                        <a:t>https://creately.com</a:t>
                      </a:r>
                      <a:endParaRPr lang="en-US" sz="1600" dirty="0">
                        <a:latin typeface="Calibir"/>
                      </a:endParaRP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2728068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54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4E22-EAA4-69F0-FFB5-8F5A6F30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FE3838-9CAE-C979-E426-AA8BC6CA3893}"/>
              </a:ext>
            </a:extLst>
          </p:cNvPr>
          <p:cNvSpPr txBox="1"/>
          <p:nvPr/>
        </p:nvSpPr>
        <p:spPr>
          <a:xfrm>
            <a:off x="309716" y="722672"/>
            <a:ext cx="11577484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Recommendation for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Beginner-friendly: Start with Draw.io or </a:t>
            </a:r>
            <a:r>
              <a:rPr lang="en-US" sz="2800" dirty="0" err="1">
                <a:latin typeface="Calibir"/>
              </a:rPr>
              <a:t>Lucidchart</a:t>
            </a:r>
            <a:r>
              <a:rPr lang="en-US" sz="2800" dirty="0">
                <a:latin typeface="Calibir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Professional-level UML modelling: Use </a:t>
            </a:r>
            <a:r>
              <a:rPr lang="en-US" sz="2800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or Visual Paradigm.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Offline work: Prefer Visual Paradigm or </a:t>
            </a:r>
            <a:r>
              <a:rPr lang="en-US" sz="2800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desktop versions.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Collaboration features: Use </a:t>
            </a:r>
            <a:r>
              <a:rPr lang="en-US" sz="2800" dirty="0" err="1">
                <a:latin typeface="Calibir"/>
              </a:rPr>
              <a:t>Lucidchart</a:t>
            </a:r>
            <a:r>
              <a:rPr lang="en-US" sz="2800" dirty="0">
                <a:latin typeface="Calibir"/>
              </a:rPr>
              <a:t> or </a:t>
            </a:r>
            <a:r>
              <a:rPr lang="en-US" sz="2800" dirty="0" err="1">
                <a:latin typeface="Calibir"/>
              </a:rPr>
              <a:t>Creately</a:t>
            </a:r>
            <a:r>
              <a:rPr lang="en-US" sz="2800" dirty="0">
                <a:latin typeface="Calibir"/>
              </a:rPr>
              <a:t> (great for group projects).</a:t>
            </a:r>
          </a:p>
        </p:txBody>
      </p:sp>
    </p:spTree>
    <p:extLst>
      <p:ext uri="{BB962C8B-B14F-4D97-AF65-F5344CB8AC3E}">
        <p14:creationId xmlns:p14="http://schemas.microsoft.com/office/powerpoint/2010/main" val="364924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D665-713A-AA04-D500-DA67AEBB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81728D8-0923-769D-3A17-DF9F8F7A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0917"/>
            <a:ext cx="12192000" cy="5196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Microsoft Visio</a:t>
            </a:r>
            <a:r>
              <a:rPr lang="en-US" sz="2800" dirty="0">
                <a:latin typeface="Calibir"/>
              </a:rPr>
              <a:t> is a powerful diagramming tool that can be used to draw a variety of system and software models, including </a:t>
            </a:r>
            <a:r>
              <a:rPr lang="en-US" sz="2800" b="1" dirty="0">
                <a:latin typeface="Calibir"/>
              </a:rPr>
              <a:t>UML diagrams</a:t>
            </a:r>
            <a:r>
              <a:rPr lang="en-US" sz="2800" dirty="0">
                <a:latin typeface="Calibir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Is Visio Suitable for This Unit?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Yes — </a:t>
            </a:r>
            <a:r>
              <a:rPr lang="en-US" sz="2800" b="1" dirty="0">
                <a:latin typeface="Calibir"/>
              </a:rPr>
              <a:t>Visio is suitable</a:t>
            </a:r>
            <a:r>
              <a:rPr lang="en-US" sz="2800" dirty="0">
                <a:latin typeface="Calibir"/>
              </a:rPr>
              <a:t> for creating: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Use Case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Class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Activity Diagrams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Sequence Diagrams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24B742-A4CB-FE1B-2BF4-C1A3625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9223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930A-2AF8-8312-E344-B86B1266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C689-A81A-A3A3-D4CC-B6C7A53B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Classes and Objects</a:t>
            </a:r>
            <a:endParaRPr lang="en-AU" sz="4000" b="1" dirty="0">
              <a:latin typeface="Calibir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D9ED48-D219-8844-96B4-4193B99E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1154084"/>
            <a:ext cx="12007269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Real-World Analogy: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Class</a:t>
            </a:r>
            <a:r>
              <a:rPr lang="en-US" altLang="en-US" sz="2800" dirty="0">
                <a:latin typeface="Calibir"/>
              </a:rPr>
              <a:t> = Recipe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Object</a:t>
            </a:r>
            <a:r>
              <a:rPr lang="en-US" altLang="en-US" sz="2800" dirty="0">
                <a:latin typeface="Calibir"/>
              </a:rPr>
              <a:t> = Cake made using that recipe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b="1" dirty="0">
              <a:latin typeface="Calibir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Australian Example: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Class</a:t>
            </a:r>
            <a:r>
              <a:rPr lang="en-US" altLang="en-US" sz="2800" dirty="0">
                <a:latin typeface="Calibir"/>
              </a:rPr>
              <a:t>: Koala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ir"/>
              </a:rPr>
              <a:t>Object</a:t>
            </a:r>
            <a:r>
              <a:rPr lang="en-US" altLang="en-US" sz="2800" dirty="0">
                <a:latin typeface="Calibir"/>
              </a:rPr>
              <a:t>: A koala named “Koko” at </a:t>
            </a:r>
            <a:r>
              <a:rPr lang="en-US" altLang="en-US" sz="2800" dirty="0" err="1">
                <a:latin typeface="Calibir"/>
              </a:rPr>
              <a:t>Taronga</a:t>
            </a:r>
            <a:r>
              <a:rPr lang="en-US" altLang="en-US" sz="2800" dirty="0">
                <a:latin typeface="Calibir"/>
              </a:rPr>
              <a:t> Zoo</a:t>
            </a:r>
          </a:p>
        </p:txBody>
      </p:sp>
    </p:spTree>
    <p:extLst>
      <p:ext uri="{BB962C8B-B14F-4D97-AF65-F5344CB8AC3E}">
        <p14:creationId xmlns:p14="http://schemas.microsoft.com/office/powerpoint/2010/main" val="16564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3B2A-7AD3-4DAB-C7A1-A372FBB93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C4693A-6ADB-0F32-B2A5-1259F931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00FDFF-B877-4632-3C87-034915F2D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48911"/>
              </p:ext>
            </p:extLst>
          </p:nvPr>
        </p:nvGraphicFramePr>
        <p:xfrm>
          <a:off x="838200" y="1526803"/>
          <a:ext cx="10515600" cy="43891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23795">
                  <a:extLst>
                    <a:ext uri="{9D8B030D-6E8A-4147-A177-3AD203B41FA5}">
                      <a16:colId xmlns:a16="http://schemas.microsoft.com/office/drawing/2014/main" val="721472708"/>
                    </a:ext>
                  </a:extLst>
                </a:gridCol>
                <a:gridCol w="7491805">
                  <a:extLst>
                    <a:ext uri="{9D8B030D-6E8A-4147-A177-3AD203B41FA5}">
                      <a16:colId xmlns:a16="http://schemas.microsoft.com/office/drawing/2014/main" val="425542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Feature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Details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25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Part of Microsoft 365 (Pro Plus or Enterprise editions)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938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May require separate license or institutional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961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Suitability for Beginners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Moderate (not as intuitive as Draw.io or StarUML)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62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Export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ir"/>
                        </a:rPr>
                        <a:t>Easily export to PDF or image formats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24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 UML Templates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ir"/>
                        </a:rPr>
                        <a:t>Available via built-in or downloadable stencils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7134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E20C42B-C60F-B7CB-47C7-34D2E31D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7924"/>
            <a:ext cx="34183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However, please note:</a:t>
            </a:r>
          </a:p>
        </p:txBody>
      </p:sp>
    </p:spTree>
    <p:extLst>
      <p:ext uri="{BB962C8B-B14F-4D97-AF65-F5344CB8AC3E}">
        <p14:creationId xmlns:p14="http://schemas.microsoft.com/office/powerpoint/2010/main" val="106600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3ECEF-521C-408C-36F8-072484E06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023818-920B-FE4A-02A9-55E521F2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BF4DC-CCF0-F76A-0A89-70106B084A82}"/>
              </a:ext>
            </a:extLst>
          </p:cNvPr>
          <p:cNvSpPr txBox="1"/>
          <p:nvPr/>
        </p:nvSpPr>
        <p:spPr>
          <a:xfrm>
            <a:off x="0" y="1161826"/>
            <a:ext cx="1197326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Calibir"/>
              </a:rPr>
              <a:t>Recommendation: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Calibir"/>
              </a:rPr>
              <a:t>While Visio </a:t>
            </a:r>
            <a:r>
              <a:rPr lang="en-US" sz="2800" b="1" dirty="0">
                <a:latin typeface="Calibir"/>
              </a:rPr>
              <a:t>can be used</a:t>
            </a:r>
            <a:r>
              <a:rPr lang="en-US" sz="2800" dirty="0">
                <a:latin typeface="Calibir"/>
              </a:rPr>
              <a:t> effectively, we recommend </a:t>
            </a:r>
            <a:r>
              <a:rPr lang="en-US" sz="2800" b="1" dirty="0">
                <a:latin typeface="Calibir"/>
              </a:rPr>
              <a:t>free and lightweight tools</a:t>
            </a:r>
            <a:r>
              <a:rPr lang="en-US" sz="2800" dirty="0">
                <a:latin typeface="Calibir"/>
              </a:rPr>
              <a:t> such as: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ir"/>
              </a:rPr>
              <a:t>StarUML</a:t>
            </a:r>
            <a:r>
              <a:rPr lang="en-US" sz="2800" dirty="0">
                <a:latin typeface="Calibir"/>
              </a:rPr>
              <a:t> (for offline UML support)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ir"/>
              </a:rPr>
              <a:t>Draw.io (diagrams.net)</a:t>
            </a:r>
            <a:r>
              <a:rPr lang="en-US" sz="2800" dirty="0">
                <a:latin typeface="Calibir"/>
              </a:rPr>
              <a:t> (for browser-based drawing)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ir"/>
              </a:rPr>
              <a:t>If you already have access to Microsoft Visio and are comfortable using it, you are welcome to use it for your assignments in this unit.</a:t>
            </a:r>
          </a:p>
        </p:txBody>
      </p:sp>
    </p:spTree>
    <p:extLst>
      <p:ext uri="{BB962C8B-B14F-4D97-AF65-F5344CB8AC3E}">
        <p14:creationId xmlns:p14="http://schemas.microsoft.com/office/powerpoint/2010/main" val="18232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39BB3-F052-0885-7A9C-C50FCCA0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B9FA926-1A00-BBD4-B566-2E0F3388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6843C-4478-5B88-7E97-619B90F8453E}"/>
              </a:ext>
            </a:extLst>
          </p:cNvPr>
          <p:cNvSpPr txBox="1"/>
          <p:nvPr/>
        </p:nvSpPr>
        <p:spPr>
          <a:xfrm>
            <a:off x="0" y="857026"/>
            <a:ext cx="1197326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If your university provides Microsoft 365 for Education: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Visit your university's Office 365 portal, e.g.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  <a:hlinkClick r:id="rId3"/>
              </a:rPr>
              <a:t>https://www.office.com</a:t>
            </a:r>
            <a:r>
              <a:rPr lang="en-US" altLang="en-US" sz="2800" dirty="0">
                <a:latin typeface="Calibir"/>
              </a:rPr>
              <a:t> 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Sign in using your University email.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Click on "Install Office".</a:t>
            </a:r>
          </a:p>
          <a:p>
            <a:pPr marL="514350" lvl="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800" dirty="0">
                <a:latin typeface="Calibir"/>
              </a:rPr>
              <a:t>If Visio is included in your license, you will see an option to install Visio under “Other installs”.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Not all student accounts include Visio by default. Check with your university IT or library services.</a:t>
            </a:r>
          </a:p>
        </p:txBody>
      </p:sp>
    </p:spTree>
    <p:extLst>
      <p:ext uri="{BB962C8B-B14F-4D97-AF65-F5344CB8AC3E}">
        <p14:creationId xmlns:p14="http://schemas.microsoft.com/office/powerpoint/2010/main" val="2150038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7E8B8-943A-9A3F-974E-2E21B980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81884B-979E-3357-70D0-FEF24F51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481CD-7CEC-DC59-719E-8BA802EC6735}"/>
              </a:ext>
            </a:extLst>
          </p:cNvPr>
          <p:cNvSpPr txBox="1"/>
          <p:nvPr/>
        </p:nvSpPr>
        <p:spPr>
          <a:xfrm>
            <a:off x="0" y="857026"/>
            <a:ext cx="1197326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To download Visio as a standalone app (if not included in your student license):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  <a:hlinkClick r:id="rId3"/>
              </a:rPr>
              <a:t>https://www.microsoft.com/en-au/microsoft-365/visio/flowchart-software</a:t>
            </a:r>
            <a:endParaRPr lang="en-US" altLang="en-US" sz="2800" dirty="0">
              <a:latin typeface="Calibir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ir"/>
              </a:rPr>
              <a:t>This is the official Microsoft Visio page. Scroll down to compare Visio Plan 1 (web only) and Plan 2 (includes desktop app).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2477A-10C7-D4EB-0DBA-98E5BB49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74" b="16305"/>
          <a:stretch>
            <a:fillRect/>
          </a:stretch>
        </p:blipFill>
        <p:spPr>
          <a:xfrm>
            <a:off x="4066180" y="3429000"/>
            <a:ext cx="8125820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2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44A1-7F14-B0DB-6023-864DCDBA2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F45902B-233D-D7C9-E6E7-010D1DDF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Microsoft Visio for UML Diagrams</a:t>
            </a:r>
            <a:endParaRPr lang="en-AU" sz="4000" b="1" dirty="0">
              <a:latin typeface="Calibi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8E5BE-5104-A449-5317-61B068F774DB}"/>
              </a:ext>
            </a:extLst>
          </p:cNvPr>
          <p:cNvSpPr txBox="1"/>
          <p:nvPr/>
        </p:nvSpPr>
        <p:spPr>
          <a:xfrm>
            <a:off x="0" y="857026"/>
            <a:ext cx="1197326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Tip for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Visio Plan 1 is browser-based and lightweight (monthly subscription).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ir"/>
              </a:rPr>
              <a:t>Visio Plan 2 includes the full desktop version and is ideal for UML diagrams and complex modelling tasks.</a:t>
            </a:r>
          </a:p>
        </p:txBody>
      </p:sp>
    </p:spTree>
    <p:extLst>
      <p:ext uri="{BB962C8B-B14F-4D97-AF65-F5344CB8AC3E}">
        <p14:creationId xmlns:p14="http://schemas.microsoft.com/office/powerpoint/2010/main" val="2249421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907D8-C553-3359-7855-39B1034E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F60A6-171F-961F-B1EC-4EA12C7C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UML modelling Tools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C3548-36F0-8B2B-8F9C-6B973D8F0C9C}"/>
              </a:ext>
            </a:extLst>
          </p:cNvPr>
          <p:cNvSpPr txBox="1"/>
          <p:nvPr/>
        </p:nvSpPr>
        <p:spPr>
          <a:xfrm>
            <a:off x="0" y="1548581"/>
            <a:ext cx="1219691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In this part, you will learn about the different UML modelling tools, including desktop and online modelling tools. Desktop modelling tools includes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StarUML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, and the online modelling tools include diagrams.net, creatley.com, and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lucid.app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. The recommendation for this subject is to use </a:t>
            </a:r>
            <a:r>
              <a:rPr lang="en-US" sz="2800" b="0" i="0" dirty="0" err="1">
                <a:solidFill>
                  <a:srgbClr val="273540"/>
                </a:solidFill>
                <a:effectLst/>
                <a:latin typeface="Calibir"/>
              </a:rPr>
              <a:t>StarUML</a:t>
            </a:r>
            <a:r>
              <a:rPr lang="en-US" sz="2800" b="0" i="0" dirty="0">
                <a:solidFill>
                  <a:srgbClr val="273540"/>
                </a:solidFill>
                <a:effectLst/>
                <a:latin typeface="Calibir"/>
              </a:rPr>
              <a:t>, which you will also find in another set of resources used to demonstrate different types of UML diagrams.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2071567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7104-CC78-CEFD-914A-FE08BA039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C7A79-9A56-DD33-B88C-32729B67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UML modelling Tools</a:t>
            </a:r>
            <a:endParaRPr lang="en-AU" dirty="0"/>
          </a:p>
        </p:txBody>
      </p:sp>
      <p:pic>
        <p:nvPicPr>
          <p:cNvPr id="2" name="UML">
            <a:hlinkClick r:id="" action="ppaction://media"/>
            <a:extLst>
              <a:ext uri="{FF2B5EF4-FFF2-40B4-BE49-F238E27FC236}">
                <a16:creationId xmlns:a16="http://schemas.microsoft.com/office/drawing/2014/main" id="{BE528C6C-B6FB-AB76-A562-630F05BC1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337" y="1351475"/>
            <a:ext cx="11617325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9BB7-1A23-AB7B-0F97-4D2E2412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F40DFA-FBCE-5D28-0515-50D31BA2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707922"/>
          </a:xfrm>
        </p:spPr>
        <p:txBody>
          <a:bodyPr anchor="b">
            <a:normAutofit/>
          </a:bodyPr>
          <a:lstStyle/>
          <a:p>
            <a:r>
              <a:rPr lang="en-US" sz="4000" dirty="0"/>
              <a:t>Week 2 Discussion Questions</a:t>
            </a:r>
            <a:endParaRPr lang="en-AU" sz="4000" b="1" dirty="0">
              <a:latin typeface="Calib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AE140-6232-1A79-D57F-97E782AED9C4}"/>
              </a:ext>
            </a:extLst>
          </p:cNvPr>
          <p:cNvSpPr txBox="1"/>
          <p:nvPr/>
        </p:nvSpPr>
        <p:spPr>
          <a:xfrm>
            <a:off x="0" y="1002891"/>
            <a:ext cx="1197569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How does encapsulation help protect personal info in apps like MyGov or Medicare?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Pick an app you use (e.g. Opal, </a:t>
            </a:r>
            <a:r>
              <a:rPr lang="en-US" sz="2800" dirty="0" err="1">
                <a:latin typeface="Calibir"/>
              </a:rPr>
              <a:t>Commbank</a:t>
            </a:r>
            <a:r>
              <a:rPr lang="en-US" sz="2800" dirty="0">
                <a:latin typeface="Calibir"/>
              </a:rPr>
              <a:t>). What are some classes and objects in it?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How could inheritance help in building a system for UTS staff, students, and tutors?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What’s an example of polymorphism in a shopping site like Woolworths?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ir"/>
              </a:rPr>
              <a:t>What’s tricky about making a UML diagram for real apps?</a:t>
            </a:r>
          </a:p>
        </p:txBody>
      </p:sp>
    </p:spTree>
    <p:extLst>
      <p:ext uri="{BB962C8B-B14F-4D97-AF65-F5344CB8AC3E}">
        <p14:creationId xmlns:p14="http://schemas.microsoft.com/office/powerpoint/2010/main" val="3960146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C101F-C65F-1D84-0824-C2471518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Tying a bow in an arrangment of presents">
            <a:extLst>
              <a:ext uri="{FF2B5EF4-FFF2-40B4-BE49-F238E27FC236}">
                <a16:creationId xmlns:a16="http://schemas.microsoft.com/office/drawing/2014/main" id="{E6D721DE-1453-5AA6-9447-209B227E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1" r="16168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45029-98A4-9C92-04B4-320B6AFDD1B8}"/>
              </a:ext>
            </a:extLst>
          </p:cNvPr>
          <p:cNvSpPr txBox="1"/>
          <p:nvPr/>
        </p:nvSpPr>
        <p:spPr>
          <a:xfrm>
            <a:off x="6388119" y="99483"/>
            <a:ext cx="5198044" cy="6651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Learning and Bright Futures Ahead!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Farshid Keivanian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Stay Connected: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linkedin.com/in/farshid-keivanian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github.com/FarshidKeivanian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 is the most powerful weapon you can use to change the world.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 Nelson Mandela</a:t>
            </a:r>
          </a:p>
        </p:txBody>
      </p:sp>
      <p:sp>
        <p:nvSpPr>
          <p:cNvPr id="4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E3AD-31BF-288C-0FC9-4D7E7D87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A20B-078F-3A97-D586-FFF55C31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Koala Class Example in Python</a:t>
            </a:r>
            <a:endParaRPr lang="en-AU" sz="4000" b="1" dirty="0">
              <a:latin typeface="Calib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F6D2B-4577-E53A-875C-E32F3F4A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470" b="54377"/>
          <a:stretch>
            <a:fillRect/>
          </a:stretch>
        </p:blipFill>
        <p:spPr>
          <a:xfrm>
            <a:off x="0" y="848298"/>
            <a:ext cx="8681292" cy="468723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2F77190-FE73-FE20-3196-192548142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35535"/>
            <a:ext cx="121920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This code defines a class called Koala with a name attribute. It then creates an object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koko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ir"/>
              </a:rPr>
              <a:t> from the class and prints its name.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774D4-B601-1213-BF10-E9F71AA9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678" t="22796" r="16653" b="50000"/>
          <a:stretch>
            <a:fillRect/>
          </a:stretch>
        </p:blipFill>
        <p:spPr>
          <a:xfrm>
            <a:off x="8696632" y="2496164"/>
            <a:ext cx="3495368" cy="189885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9CE645A-D225-6945-ACE1-53C3595C8BF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568548" y="-1379604"/>
            <a:ext cx="1647866" cy="6103670"/>
          </a:xfrm>
          <a:prstGeom prst="bentConnector3">
            <a:avLst>
              <a:gd name="adj1" fmla="val -1387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8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F56D-9E29-8BD9-E515-7DAEC077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2437-BBCC-038F-5993-0DED264F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1: Add a New Attribute and Print It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48C66EE-A45F-C4BC-E70D-A7F7532B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Modify the Koala class to include an additional attribute called age. When creating a koala object, assign both name and age, and then print both.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BC41A-2984-7A5E-6343-683C860C221F}"/>
              </a:ext>
            </a:extLst>
          </p:cNvPr>
          <p:cNvSpPr txBox="1"/>
          <p:nvPr/>
        </p:nvSpPr>
        <p:spPr>
          <a:xfrm>
            <a:off x="0" y="2816942"/>
            <a:ext cx="12192000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"Koko"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Age: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5FA1C-F767-CD24-2C32-0009B4EB5EF8}"/>
              </a:ext>
            </a:extLst>
          </p:cNvPr>
          <p:cNvSpPr txBox="1"/>
          <p:nvPr/>
        </p:nvSpPr>
        <p:spPr>
          <a:xfrm>
            <a:off x="0" y="6105253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libir"/>
              </a:rPr>
              <a:t>Learning Outcome:</a:t>
            </a:r>
            <a:r>
              <a:rPr lang="en-US" sz="2800" dirty="0">
                <a:latin typeface="Calibir"/>
              </a:rPr>
              <a:t> Understanding how to add and initialize multiple attributes.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530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5EED-8D14-4EED-6BA2-E6608B4C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E120-2EC4-5920-D7BA-3FB42AB9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Activity 2: Add a Method to Display a Greeting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10ACD8-AC51-A3E5-C5CA-41B85BCCA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Calibir"/>
              </a:rPr>
              <a:t>Task:</a:t>
            </a:r>
            <a:br>
              <a:rPr lang="en-US" altLang="en-US" sz="2800" dirty="0">
                <a:latin typeface="Calibir"/>
              </a:rPr>
            </a:br>
            <a:r>
              <a:rPr lang="en-US" altLang="en-US" sz="2800" dirty="0">
                <a:latin typeface="Calibir"/>
              </a:rPr>
              <a:t>Add a method to the Koala class called greet() that prints a custom message using the koala’s name. Then call this method on an object.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E41ED-5FB7-25A1-2A8B-B7B0AC1DD82F}"/>
              </a:ext>
            </a:extLst>
          </p:cNvPr>
          <p:cNvSpPr txBox="1"/>
          <p:nvPr/>
        </p:nvSpPr>
        <p:spPr>
          <a:xfrm>
            <a:off x="0" y="2799406"/>
            <a:ext cx="12192000" cy="35548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"G'day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I'm 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the koala."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Koala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"Koko"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koko</a:t>
            </a:r>
            <a:r>
              <a:rPr lang="en-US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69957-667F-BDB8-A0F0-B82D235900D9}"/>
              </a:ext>
            </a:extLst>
          </p:cNvPr>
          <p:cNvSpPr txBox="1"/>
          <p:nvPr/>
        </p:nvSpPr>
        <p:spPr>
          <a:xfrm>
            <a:off x="3716594" y="5526247"/>
            <a:ext cx="8475406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atin typeface="Calibir"/>
              </a:rPr>
              <a:t>Learning Outcome:</a:t>
            </a:r>
            <a:r>
              <a:rPr lang="en-US" sz="2800" dirty="0">
                <a:latin typeface="Calibir"/>
              </a:rPr>
              <a:t> Understanding how to define and use instance methods.</a:t>
            </a:r>
            <a:endParaRPr lang="en-AU" sz="2800" dirty="0">
              <a:latin typeface="Calibir"/>
            </a:endParaRPr>
          </a:p>
        </p:txBody>
      </p:sp>
    </p:spTree>
    <p:extLst>
      <p:ext uri="{BB962C8B-B14F-4D97-AF65-F5344CB8AC3E}">
        <p14:creationId xmlns:p14="http://schemas.microsoft.com/office/powerpoint/2010/main" val="16039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6F96-C756-4601-15A2-64A187A6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FD16-8FBB-6BDF-F1F3-51C9276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Object-Oriented Paradigm Principles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4F2C1B-BCB7-F5A3-F945-94A5F59BB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73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What is OOP?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It’s a </a:t>
            </a:r>
            <a:r>
              <a:rPr lang="en-US" altLang="en-US" sz="2800" b="1" dirty="0">
                <a:latin typeface="Calibir"/>
              </a:rPr>
              <a:t>way of writing code</a:t>
            </a:r>
            <a:r>
              <a:rPr lang="en-US" altLang="en-US" sz="2800" dirty="0">
                <a:latin typeface="Calibir"/>
              </a:rPr>
              <a:t> by thinking in terms of </a:t>
            </a:r>
            <a:r>
              <a:rPr lang="en-US" altLang="en-US" sz="2800" b="1" dirty="0">
                <a:latin typeface="Calibir"/>
              </a:rPr>
              <a:t>real-world objects</a:t>
            </a:r>
            <a:r>
              <a:rPr lang="en-US" altLang="en-US" sz="2800" dirty="0">
                <a:latin typeface="Calibir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These objects can have </a:t>
            </a:r>
            <a:r>
              <a:rPr lang="en-US" altLang="en-US" sz="2800" b="1" dirty="0">
                <a:latin typeface="Calibir"/>
              </a:rPr>
              <a:t>data (like properties)</a:t>
            </a:r>
            <a:r>
              <a:rPr lang="en-US" altLang="en-US" sz="2800" dirty="0">
                <a:latin typeface="Calibir"/>
              </a:rPr>
              <a:t> and </a:t>
            </a:r>
            <a:r>
              <a:rPr lang="en-US" altLang="en-US" sz="2800" b="1" dirty="0">
                <a:latin typeface="Calibir"/>
              </a:rPr>
              <a:t>actions (like </a:t>
            </a:r>
            <a:r>
              <a:rPr lang="en-US" altLang="en-US" sz="2800" b="1" dirty="0" err="1">
                <a:latin typeface="Calibir"/>
              </a:rPr>
              <a:t>behaviours</a:t>
            </a:r>
            <a:r>
              <a:rPr lang="en-US" altLang="en-US" sz="2800" b="1" dirty="0">
                <a:latin typeface="Calibir"/>
              </a:rPr>
              <a:t>)</a:t>
            </a:r>
            <a:r>
              <a:rPr lang="en-US" altLang="en-US" sz="2800" dirty="0">
                <a:latin typeface="Calibir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ir"/>
              </a:rPr>
              <a:t>OOP helps us build programs that are </a:t>
            </a:r>
            <a:r>
              <a:rPr lang="en-US" altLang="en-US" sz="2800" b="1" dirty="0">
                <a:latin typeface="Calibir"/>
              </a:rPr>
              <a:t>easier to understand and maintain</a:t>
            </a:r>
            <a:r>
              <a:rPr lang="en-US" altLang="en-US" sz="2800" dirty="0">
                <a:latin typeface="Calibi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5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B0A0-F011-5A5C-63AD-D63B0C12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2E62-AFF2-3FBB-6343-9A1006B0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266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ir"/>
              </a:rPr>
              <a:t>Object-Oriented Paradigm Principles</a:t>
            </a:r>
            <a:endParaRPr lang="en-AU" sz="4000" b="1" dirty="0">
              <a:latin typeface="Calibi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F4BE853-36C5-71AF-FB2F-32B97778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662"/>
            <a:ext cx="12192000" cy="67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ir"/>
              </a:rPr>
              <a:t>4 Main Ideas in OOP (AEIP)</a:t>
            </a:r>
            <a:endParaRPr lang="en-US" altLang="en-US" sz="2800" b="1" dirty="0">
              <a:latin typeface="Calibir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29D83A-7BF7-3371-3E4E-242E6DFF3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078162"/>
              </p:ext>
            </p:extLst>
          </p:nvPr>
        </p:nvGraphicFramePr>
        <p:xfrm>
          <a:off x="483009" y="1712503"/>
          <a:ext cx="11225981" cy="472376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875503">
                  <a:extLst>
                    <a:ext uri="{9D8B030D-6E8A-4147-A177-3AD203B41FA5}">
                      <a16:colId xmlns:a16="http://schemas.microsoft.com/office/drawing/2014/main" val="133691857"/>
                    </a:ext>
                  </a:extLst>
                </a:gridCol>
                <a:gridCol w="5134897">
                  <a:extLst>
                    <a:ext uri="{9D8B030D-6E8A-4147-A177-3AD203B41FA5}">
                      <a16:colId xmlns:a16="http://schemas.microsoft.com/office/drawing/2014/main" val="3159615484"/>
                    </a:ext>
                  </a:extLst>
                </a:gridCol>
                <a:gridCol w="4215581">
                  <a:extLst>
                    <a:ext uri="{9D8B030D-6E8A-4147-A177-3AD203B41FA5}">
                      <a16:colId xmlns:a16="http://schemas.microsoft.com/office/drawing/2014/main" val="2200280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Calibir"/>
                        </a:rPr>
                        <a:t>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What it Means (Simple)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Real-Life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0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>
                          <a:latin typeface="Calibir"/>
                        </a:rPr>
                        <a:t>Abstraction</a:t>
                      </a:r>
                      <a:endParaRPr lang="en-US" sz="220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Hide the messy stuff and show only the basics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Coffee machine – you press a button, not worry how it 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Encapsulation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Lock the data inside and control who sees or changes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Medicine sealed in a capsule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27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Inheritance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Share code from one class to another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Kids inherit their parents’ eye colour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457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Calibir"/>
                        </a:rPr>
                        <a:t>Polymorphism</a:t>
                      </a:r>
                      <a:endParaRPr lang="en-US" sz="2200" dirty="0">
                        <a:latin typeface="Calibi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>
                          <a:latin typeface="Calibir"/>
                        </a:rPr>
                        <a:t>One word, different actions depending on the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Calibir"/>
                        </a:rPr>
                        <a:t>“Play” button on Spotify vs. radio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62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4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2996</Words>
  <Application>Microsoft Office PowerPoint</Application>
  <PresentationFormat>Widescreen</PresentationFormat>
  <Paragraphs>394</Paragraphs>
  <Slides>48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Aptos</vt:lpstr>
      <vt:lpstr>Aptos Display</vt:lpstr>
      <vt:lpstr>Arial</vt:lpstr>
      <vt:lpstr>Calibir</vt:lpstr>
      <vt:lpstr>Calibri</vt:lpstr>
      <vt:lpstr>Calibri Light</vt:lpstr>
      <vt:lpstr>Consolas</vt:lpstr>
      <vt:lpstr>Office Theme</vt:lpstr>
      <vt:lpstr>1_Office Theme</vt:lpstr>
      <vt:lpstr>Introduction to Software Engineering (ISE102) Tutorial Week 2</vt:lpstr>
      <vt:lpstr>Classes and Objects</vt:lpstr>
      <vt:lpstr>Classes and Objects</vt:lpstr>
      <vt:lpstr>Classes and Objects</vt:lpstr>
      <vt:lpstr>Koala Class Example in Python</vt:lpstr>
      <vt:lpstr>Activity 1: Add a New Attribute and Print It</vt:lpstr>
      <vt:lpstr>Activity 2: Add a Method to Display a Greeting</vt:lpstr>
      <vt:lpstr>Object-Oriented Paradigm Principles</vt:lpstr>
      <vt:lpstr>Object-Oriented Paradigm Principles</vt:lpstr>
      <vt:lpstr>Abstraction</vt:lpstr>
      <vt:lpstr>Abstraction</vt:lpstr>
      <vt:lpstr>Abstraction</vt:lpstr>
      <vt:lpstr>Using Abstraction in Java with Animal Example</vt:lpstr>
      <vt:lpstr>Using Abstraction in Java with Animal Example</vt:lpstr>
      <vt:lpstr>Encapsulation</vt:lpstr>
      <vt:lpstr>Encapsulation</vt:lpstr>
      <vt:lpstr>Encapsulation Example Account in Python</vt:lpstr>
      <vt:lpstr>Inheritance</vt:lpstr>
      <vt:lpstr>Inheritance</vt:lpstr>
      <vt:lpstr>Inheritance kangaroo example in Java</vt:lpstr>
      <vt:lpstr>Inheritance kangaroo example in Java</vt:lpstr>
      <vt:lpstr>Inheritance kangaroo example in Java</vt:lpstr>
      <vt:lpstr>UML Class Diagram for the Java inheritance example with Animal and Kangaroo</vt:lpstr>
      <vt:lpstr>UML Class Diagram for the Java inheritance example with Animal and Kangaroo</vt:lpstr>
      <vt:lpstr>UML Class Diagram for the Java inheritance example with Animal and Kangaroo</vt:lpstr>
      <vt:lpstr>Key Differences in UML When Representing Python</vt:lpstr>
      <vt:lpstr>UML Class Diagram (Python-style, simplified)</vt:lpstr>
      <vt:lpstr>Polymorphism</vt:lpstr>
      <vt:lpstr>Polymorphism</vt:lpstr>
      <vt:lpstr>Polymorphism Bird Example in Python</vt:lpstr>
      <vt:lpstr>Object-Oriented Design (OOD)</vt:lpstr>
      <vt:lpstr>Object-Oriented Design (OOD)</vt:lpstr>
      <vt:lpstr>Object-Oriented Design (OOD)</vt:lpstr>
      <vt:lpstr>Object-Oriented Design (OOD)</vt:lpstr>
      <vt:lpstr>Understanding UML Class Diagrams (Account Example) – Java Style Notation</vt:lpstr>
      <vt:lpstr>Recommended Tools for Drawing UML Diagrams</vt:lpstr>
      <vt:lpstr>PowerPoint Presentation</vt:lpstr>
      <vt:lpstr>PowerPoint Presentation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Using Microsoft Visio for UML Diagrams</vt:lpstr>
      <vt:lpstr>Overview of UML modelling Tools</vt:lpstr>
      <vt:lpstr>Overview of UML modelling Tools</vt:lpstr>
      <vt:lpstr>Week 2 Discussion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104</cp:revision>
  <dcterms:created xsi:type="dcterms:W3CDTF">2025-07-28T16:39:25Z</dcterms:created>
  <dcterms:modified xsi:type="dcterms:W3CDTF">2025-08-14T20:37:30Z</dcterms:modified>
</cp:coreProperties>
</file>